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28" r:id="rId5"/>
    <p:sldId id="380" r:id="rId6"/>
    <p:sldId id="1761" r:id="rId7"/>
    <p:sldId id="1749" r:id="rId8"/>
    <p:sldId id="1738" r:id="rId9"/>
    <p:sldId id="1750" r:id="rId10"/>
    <p:sldId id="1752" r:id="rId11"/>
    <p:sldId id="1758" r:id="rId12"/>
    <p:sldId id="1757" r:id="rId13"/>
    <p:sldId id="1753" r:id="rId14"/>
    <p:sldId id="1751" r:id="rId15"/>
    <p:sldId id="1754" r:id="rId16"/>
    <p:sldId id="1755" r:id="rId17"/>
    <p:sldId id="1756" r:id="rId18"/>
    <p:sldId id="1759" r:id="rId19"/>
    <p:sldId id="1763" r:id="rId20"/>
    <p:sldId id="1765" r:id="rId21"/>
    <p:sldId id="1764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  <a:srgbClr val="FF9933"/>
    <a:srgbClr val="FF3399"/>
    <a:srgbClr val="008000"/>
    <a:srgbClr val="000099"/>
    <a:srgbClr val="FF6600"/>
    <a:srgbClr val="66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C3C7D-C551-469A-AC3C-2EDA1FA5FF9E}" v="123" dt="2023-06-23T05:05:49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78" autoAdjust="0"/>
  </p:normalViewPr>
  <p:slideViewPr>
    <p:cSldViewPr snapToGrid="0">
      <p:cViewPr varScale="1">
        <p:scale>
          <a:sx n="98" d="100"/>
          <a:sy n="98" d="100"/>
        </p:scale>
        <p:origin x="10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9E2CB30-4184-4C1B-912F-A6AED0718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6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01:30:04.68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1,'5808'0,"-5780"0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01:48:44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01:48:45.2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01:48:45.6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  <inkml:trace contextRef="#ctx0" brushRef="#br0" timeOffset="1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01:48:45.9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  <inkml:trace contextRef="#ctx0" brushRef="#br0" timeOffset="1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859DDC-9015-4B39-98F8-9F9A698DF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3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59DDC-9015-4B39-98F8-9F9A698DFE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3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TIÊU ĐỀ SLIDE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454966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ndard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80999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631001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2_Standard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998215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ndard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E9201-BB7C-7361-D15B-554D97FD494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4387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ndard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F2D223-6151-F61A-0F95-44A484E4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0"/>
            <a:ext cx="10972800" cy="6096000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7848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ndard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F2D223-6151-F61A-0F95-44A484E4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096000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532198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2_Standard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2607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Pro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PROGRAM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038162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3_Progr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75236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rogram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86862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971550" indent="-514350">
              <a:buFont typeface="+mj-lt"/>
              <a:buAutoNum type="arabicPeriod"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371600" indent="-457200">
              <a:buFont typeface="+mj-lt"/>
              <a:buAutoNum type="arabicPeriod"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828800" indent="-457200">
              <a:buFont typeface="+mj-lt"/>
              <a:buAutoNum type="arabicPeriod"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76024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gr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80999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971550" indent="-514350">
              <a:buFont typeface="+mj-lt"/>
              <a:buAutoNum type="arabicPeriod"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371600" indent="-457200">
              <a:buFont typeface="+mj-lt"/>
              <a:buAutoNum type="arabicPeriod"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828800" indent="-457200">
              <a:buFont typeface="+mj-lt"/>
              <a:buAutoNum type="arabicPeriod"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5967-6241-0E40-D844-CD2FB96F118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12989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6"/>
            <a:ext cx="1158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027E77-6012-42D7-99B0-1D322EEAFE5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086803" y="3886200"/>
            <a:ext cx="3999344" cy="1752600"/>
          </a:xfrm>
        </p:spPr>
        <p:txBody>
          <a:bodyPr/>
          <a:lstStyle>
            <a:lvl1pPr>
              <a:spcBef>
                <a:spcPts val="30"/>
              </a:spcBef>
              <a:defRPr sz="14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97A347-30EE-4B72-93DA-C4CBE7049A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3886200"/>
            <a:ext cx="3999344" cy="1752600"/>
          </a:xfrm>
        </p:spPr>
        <p:txBody>
          <a:bodyPr/>
          <a:lstStyle>
            <a:lvl1pPr>
              <a:spcBef>
                <a:spcPts val="30"/>
              </a:spcBef>
              <a:defRPr sz="14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626F4-8319-BB9A-3962-FB52D8DEB4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92656" y="3886200"/>
            <a:ext cx="3999344" cy="1752600"/>
          </a:xfrm>
        </p:spPr>
        <p:txBody>
          <a:bodyPr/>
          <a:lstStyle>
            <a:lvl1pPr>
              <a:spcBef>
                <a:spcPts val="30"/>
              </a:spcBef>
              <a:defRPr sz="14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838081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_Slide Up 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HAI PHẦN TRÊN DƯỚI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43791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lide Up Dow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3527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4953001"/>
            <a:ext cx="10972800" cy="1172495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toa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704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lide Up Dow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51459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4114801"/>
            <a:ext cx="10972800" cy="2010695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toa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90481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Slide Up Dow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1371597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600" y="2971801"/>
            <a:ext cx="10972800" cy="3153696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+"/>
              <a:tabLst/>
              <a:defRPr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15433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Slide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HAI CỘT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12387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05_Slide Two Colum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254237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Two Colum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501624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Two Colum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7262703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5C2EBD-EF57-4343-AF38-1F0DEC4C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AC06C03-737D-475A-93EF-E21A1FC9A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33671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Two Colum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AC06C03-737D-475A-93EF-E21A1FC9A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119792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6"/>
            <a:ext cx="1158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514350" indent="-514350" algn="l">
              <a:buFont typeface="+mj-lt"/>
              <a:buAutoNum type="arabicPeriod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615748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Two Colum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5C2EBD-EF57-4343-AF38-1F0DEC4C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709934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5C2EBD-EF57-4343-AF38-1F0DEC4C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AC06C03-737D-475A-93EF-E21A1FC9A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716980-92B1-EFAB-E559-9C67E7C615B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5568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Two Colum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AC06C03-737D-475A-93EF-E21A1FC9A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716980-92B1-EFAB-E559-9C67E7C615B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1517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Two Colum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5C2EBD-EF57-4343-AF38-1F0DEC4C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716980-92B1-EFAB-E559-9C67E7C615B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3114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62800" y="1600200"/>
            <a:ext cx="441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64217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553200" cy="4286864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62800" y="1600201"/>
            <a:ext cx="4419600" cy="4286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267FE-1A4A-FC5A-B1BF-212E21F3C20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91295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Two Colum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62800" y="1600201"/>
            <a:ext cx="4419600" cy="4286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267FE-1A4A-FC5A-B1BF-212E21F3C20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8580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Two Colum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553200" cy="4286864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267FE-1A4A-FC5A-B1BF-212E21F3C20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88828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553200" cy="3810000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62800" y="1600201"/>
            <a:ext cx="4419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8D0DD-B54D-81D5-B7D4-10338B1E32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30448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Two Colum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62800" y="1600201"/>
            <a:ext cx="4419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8D0DD-B54D-81D5-B7D4-10338B1E32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2069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6"/>
            <a:ext cx="1158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11582400" cy="1752600"/>
          </a:xfrm>
        </p:spPr>
        <p:txBody>
          <a:bodyPr/>
          <a:lstStyle>
            <a:lvl1pPr marL="514350" indent="-514350" algn="l">
              <a:buFont typeface="+mj-lt"/>
              <a:buAutoNum type="arabicPeriod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747701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Two Colum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553200" cy="3810000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8D0DD-B54D-81D5-B7D4-10338B1E328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94824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8610600" cy="4525963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220200" y="1600200"/>
            <a:ext cx="2362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5470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8610600" cy="4286863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220200" y="1600200"/>
            <a:ext cx="2362200" cy="4286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A5BA2-D508-AFA2-E487-FE996D71549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89533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8610600" cy="3809999"/>
          </a:xfrm>
        </p:spPr>
        <p:txBody>
          <a:bodyPr/>
          <a:lstStyle>
            <a:lvl1pPr algn="just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215DFE-C786-4C03-A1F8-74645480087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220200" y="1600200"/>
            <a:ext cx="236220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108584-BFF3-2406-377A-3236D4DB99A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097280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506977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05_Slide Two Colum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417047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640B4C-4BB4-59DC-6FB5-BE2BEAB17DC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15824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27781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1540FF-506E-C951-CCC4-F2846A5D1DE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410200"/>
            <a:ext cx="1161288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1748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05_Slide Two Colum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59944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89440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59944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42868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9BE0C1-77A6-4A1D-2879-D18D2A15649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37677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59944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994400" cy="3809999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836774-98E2-8399-1A89-B989AAE076F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410200"/>
            <a:ext cx="12222480" cy="734960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60053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2718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05_Slide Two Column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8586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05_Slide Two Column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998632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8632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438891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72800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633863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1582400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8632" cy="3951288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696371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Slide Two Colum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114" y="1535113"/>
            <a:ext cx="12194114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2114" y="2174875"/>
            <a:ext cx="5998632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8632" cy="3951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550995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05_Slide Two Column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48856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Slide Thre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BA CỘT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6098984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86549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251483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57209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6"/>
            <a:ext cx="11582400" cy="3508374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4479366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814311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866590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019878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307868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8819486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AFCEF9-0FFB-4670-A771-DA310A1C55B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1148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258799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2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27685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0" y="5887064"/>
            <a:ext cx="121920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CB7F62-31CE-479A-B75D-E680BBC2787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9600" y="1600200"/>
            <a:ext cx="3962400" cy="4286862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733252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Slide Four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BỐN CỘT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400943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284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6163-080C-4D92-9FF5-83B9A124C3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098800" y="1600200"/>
            <a:ext cx="284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879BDB-29CC-404E-9DCA-E89C7B9070D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10300" y="1600200"/>
            <a:ext cx="284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94B703-5983-4A4F-B197-D2C64EAA9F6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347200" y="1600200"/>
            <a:ext cx="2844800" cy="4525963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069700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CHUẨN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47125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_Slide Four 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BỐN PHẦN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230299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5994400" cy="22859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EA549A-C581-4C37-B257-ACE55CAD4DF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0" y="3886200"/>
            <a:ext cx="5994400" cy="22859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016720-4FC2-4205-9886-7838EB0443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7600" y="1608826"/>
            <a:ext cx="5994400" cy="22859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828636-495F-44E0-8340-BCE2B3F4716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0" y="3894825"/>
            <a:ext cx="5994400" cy="2285999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167656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8077200" cy="990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63000" y="1600201"/>
            <a:ext cx="2819400" cy="990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vi-VN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4A1A4A6-69C0-4EC3-B5CC-CC08837714D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09600" y="2680855"/>
            <a:ext cx="8077200" cy="9005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E39D719-3B3B-4F96-BE3F-4E767D23D3D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763000" y="2680855"/>
            <a:ext cx="2819400" cy="9005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vi-VN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7791AFD-E53B-48D7-8A3C-24F9B93149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600" y="3733801"/>
            <a:ext cx="8077200" cy="990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7784060D-E07A-4765-948A-FC9071F8DDC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763000" y="3733801"/>
            <a:ext cx="2819400" cy="990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vi-VN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67EFF06-2483-4600-B6B9-3D1CE50220D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9600" y="4814455"/>
            <a:ext cx="8077200" cy="9005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22FA758-800C-4200-9C64-1F16B8C51CA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763000" y="4814455"/>
            <a:ext cx="2819400" cy="9005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67635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_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6172200"/>
          </a:xfrm>
          <a:solidFill>
            <a:srgbClr val="00B0F0"/>
          </a:solidFill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SLIDE LƯU ĐỒ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214023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994400" cy="5059363"/>
          </a:xfrm>
        </p:spPr>
        <p:txBody>
          <a:bodyPr/>
          <a:lstStyle>
            <a:lvl1pPr>
              <a:defRPr sz="2800"/>
            </a:lvl1pPr>
            <a:lvl2pPr>
              <a:defRPr sz="2800">
                <a:solidFill>
                  <a:srgbClr val="FF0000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49A9FAE-4758-4C46-8541-F381798C5CD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97600" y="0"/>
            <a:ext cx="5994400" cy="914401"/>
          </a:xfrm>
          <a:solidFill>
            <a:srgbClr val="00B0F0"/>
          </a:solidFill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195953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4854" y="1066801"/>
            <a:ext cx="3022600" cy="5059363"/>
          </a:xfrm>
        </p:spPr>
        <p:txBody>
          <a:bodyPr/>
          <a:lstStyle>
            <a:lvl1pPr>
              <a:defRPr sz="2800"/>
            </a:lvl1pPr>
            <a:lvl2pPr>
              <a:defRPr sz="2800">
                <a:solidFill>
                  <a:srgbClr val="FF0000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49A9FAE-4758-4C46-8541-F381798C5CD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14854" y="0"/>
            <a:ext cx="6077146" cy="914401"/>
          </a:xfrm>
          <a:solidFill>
            <a:srgbClr val="00B0F0"/>
          </a:solidFill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vi-VN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1B544BE-4259-4202-9EEF-29A5F771B6E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157118" y="1066800"/>
            <a:ext cx="3022600" cy="5059363"/>
          </a:xfrm>
        </p:spPr>
        <p:txBody>
          <a:bodyPr/>
          <a:lstStyle>
            <a:lvl1pPr>
              <a:defRPr sz="2800"/>
            </a:lvl1pPr>
            <a:lvl2pPr>
              <a:defRPr sz="2800">
                <a:solidFill>
                  <a:srgbClr val="FF0000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8711408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994400" cy="5211764"/>
          </a:xfrm>
          <a:solidFill>
            <a:schemeClr val="bg1"/>
          </a:solidFill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184098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173" y="0"/>
            <a:ext cx="5994400" cy="6096000"/>
          </a:xfrm>
          <a:solidFill>
            <a:schemeClr val="bg1"/>
          </a:solidFill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43091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_Standard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  <a:lvl5pPr>
              <a:defRPr sz="2800">
                <a:solidFill>
                  <a:srgbClr val="0066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5369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ndard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86862"/>
          </a:xfrm>
        </p:spPr>
        <p:txBody>
          <a:bodyPr/>
          <a:lstStyle>
            <a:lvl1pPr>
              <a:defRPr sz="2800">
                <a:solidFill>
                  <a:srgbClr val="0066FF"/>
                </a:solidFill>
              </a:defRPr>
            </a:lvl1pPr>
            <a:lvl2pPr>
              <a:defRPr sz="2800">
                <a:solidFill>
                  <a:srgbClr val="0066FF"/>
                </a:solidFill>
              </a:defRPr>
            </a:lvl2pPr>
            <a:lvl3pPr>
              <a:defRPr sz="2800">
                <a:solidFill>
                  <a:srgbClr val="0066FF"/>
                </a:solidFill>
              </a:defRPr>
            </a:lvl3pPr>
            <a:lvl4pPr>
              <a:defRPr sz="2800">
                <a:solidFill>
                  <a:srgbClr val="0066FF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160E72-CB3B-4B35-B991-A52F0E9D9B5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" y="5887064"/>
            <a:ext cx="10972800" cy="258096"/>
          </a:xfrm>
        </p:spPr>
        <p:txBody>
          <a:bodyPr/>
          <a:lstStyle>
            <a:lvl1pPr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0171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8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9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1379200" y="63246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A916C17-A3B0-4CE4-88CA-9129F443D2C0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82A81E1-3619-4A2C-AB88-C7D0762594CD}"/>
              </a:ext>
            </a:extLst>
          </p:cNvPr>
          <p:cNvPicPr>
            <a:picLocks noChangeAspect="1"/>
          </p:cNvPicPr>
          <p:nvPr userDrawn="1"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03160"/>
            <a:ext cx="1375575" cy="56742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B594A5E-2439-4755-BAA8-30F12FADD3C7}"/>
              </a:ext>
            </a:extLst>
          </p:cNvPr>
          <p:cNvPicPr>
            <a:picLocks noChangeAspect="1"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908" y="70999"/>
            <a:ext cx="843402" cy="8434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649" r:id="rId3"/>
    <p:sldLayoutId id="2147483720" r:id="rId4"/>
    <p:sldLayoutId id="2147483652" r:id="rId5"/>
    <p:sldLayoutId id="2147483750" r:id="rId6"/>
    <p:sldLayoutId id="2147483718" r:id="rId7"/>
    <p:sldLayoutId id="2147483650" r:id="rId8"/>
    <p:sldLayoutId id="2147483721" r:id="rId9"/>
    <p:sldLayoutId id="2147483723" r:id="rId10"/>
    <p:sldLayoutId id="2147483716" r:id="rId11"/>
    <p:sldLayoutId id="2147483722" r:id="rId12"/>
    <p:sldLayoutId id="2147483748" r:id="rId13"/>
    <p:sldLayoutId id="2147483749" r:id="rId14"/>
    <p:sldLayoutId id="2147483717" r:id="rId15"/>
    <p:sldLayoutId id="2147483719" r:id="rId16"/>
    <p:sldLayoutId id="2147483725" r:id="rId17"/>
    <p:sldLayoutId id="2147483726" r:id="rId18"/>
    <p:sldLayoutId id="2147483727" r:id="rId19"/>
    <p:sldLayoutId id="2147483724" r:id="rId20"/>
    <p:sldLayoutId id="2147483651" r:id="rId21"/>
    <p:sldLayoutId id="2147483712" r:id="rId22"/>
    <p:sldLayoutId id="2147483713" r:id="rId23"/>
    <p:sldLayoutId id="2147483728" r:id="rId24"/>
    <p:sldLayoutId id="2147483707" r:id="rId25"/>
    <p:sldLayoutId id="2147483752" r:id="rId26"/>
    <p:sldLayoutId id="2147483751" r:id="rId27"/>
    <p:sldLayoutId id="2147483709" r:id="rId28"/>
    <p:sldLayoutId id="2147483753" r:id="rId29"/>
    <p:sldLayoutId id="2147483754" r:id="rId30"/>
    <p:sldLayoutId id="2147483730" r:id="rId31"/>
    <p:sldLayoutId id="2147483755" r:id="rId32"/>
    <p:sldLayoutId id="2147483756" r:id="rId33"/>
    <p:sldLayoutId id="2147483700" r:id="rId34"/>
    <p:sldLayoutId id="2147483731" r:id="rId35"/>
    <p:sldLayoutId id="2147483757" r:id="rId36"/>
    <p:sldLayoutId id="2147483758" r:id="rId37"/>
    <p:sldLayoutId id="2147483732" r:id="rId38"/>
    <p:sldLayoutId id="2147483759" r:id="rId39"/>
    <p:sldLayoutId id="2147483760" r:id="rId40"/>
    <p:sldLayoutId id="2147483689" r:id="rId41"/>
    <p:sldLayoutId id="2147483733" r:id="rId42"/>
    <p:sldLayoutId id="2147483734" r:id="rId43"/>
    <p:sldLayoutId id="2147483679" r:id="rId44"/>
    <p:sldLayoutId id="2147483735" r:id="rId45"/>
    <p:sldLayoutId id="2147483736" r:id="rId46"/>
    <p:sldLayoutId id="2147483684" r:id="rId47"/>
    <p:sldLayoutId id="2147483737" r:id="rId48"/>
    <p:sldLayoutId id="2147483738" r:id="rId49"/>
    <p:sldLayoutId id="2147483741" r:id="rId50"/>
    <p:sldLayoutId id="2147483742" r:id="rId51"/>
    <p:sldLayoutId id="2147483743" r:id="rId52"/>
    <p:sldLayoutId id="2147483744" r:id="rId53"/>
    <p:sldLayoutId id="2147483745" r:id="rId54"/>
    <p:sldLayoutId id="2147483747" r:id="rId55"/>
    <p:sldLayoutId id="2147483729" r:id="rId56"/>
    <p:sldLayoutId id="2147483686" r:id="rId57"/>
    <p:sldLayoutId id="2147483761" r:id="rId58"/>
    <p:sldLayoutId id="2147483762" r:id="rId59"/>
    <p:sldLayoutId id="2147483763" r:id="rId60"/>
    <p:sldLayoutId id="2147483764" r:id="rId61"/>
    <p:sldLayoutId id="2147483711" r:id="rId62"/>
    <p:sldLayoutId id="2147483765" r:id="rId63"/>
    <p:sldLayoutId id="2147483766" r:id="rId64"/>
    <p:sldLayoutId id="2147483767" r:id="rId65"/>
    <p:sldLayoutId id="2147483768" r:id="rId66"/>
    <p:sldLayoutId id="2147483769" r:id="rId67"/>
    <p:sldLayoutId id="2147483739" r:id="rId68"/>
    <p:sldLayoutId id="2147483688" r:id="rId69"/>
    <p:sldLayoutId id="2147483740" r:id="rId70"/>
    <p:sldLayoutId id="2147483694" r:id="rId71"/>
    <p:sldLayoutId id="2147483687" r:id="rId72"/>
    <p:sldLayoutId id="2147483746" r:id="rId73"/>
    <p:sldLayoutId id="2147483701" r:id="rId74"/>
    <p:sldLayoutId id="2147483702" r:id="rId75"/>
    <p:sldLayoutId id="2147483703" r:id="rId76"/>
    <p:sldLayoutId id="2147483704" r:id="rId77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─"/>
        <a:defRPr sz="2800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+"/>
        <a:defRPr sz="2800">
          <a:solidFill>
            <a:srgbClr val="0066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66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>
            <a:extLst>
              <a:ext uri="{FF2B5EF4-FFF2-40B4-BE49-F238E27FC236}">
                <a16:creationId xmlns:a16="http://schemas.microsoft.com/office/drawing/2014/main" id="{7DDE847E-5EC2-402E-884E-23F5B07C1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362" y="857590"/>
            <a:ext cx="10959829" cy="1360286"/>
          </a:xfrm>
        </p:spPr>
        <p:txBody>
          <a:bodyPr/>
          <a:lstStyle/>
          <a:p>
            <a:r>
              <a:rPr lang="en-US" dirty="0"/>
              <a:t>BÁO CÁO ĐỒ ÁN CUỐI KỲ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55023DD-5A85-E2ED-925B-DAC1A6D42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8842" y="4514714"/>
            <a:ext cx="7464357" cy="1283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GVHD: </a:t>
            </a:r>
            <a:r>
              <a:rPr lang="en-US" dirty="0" err="1"/>
              <a:t>Đỗ</a:t>
            </a:r>
            <a:r>
              <a:rPr lang="en-US" dirty="0"/>
              <a:t> Văn </a:t>
            </a:r>
            <a:r>
              <a:rPr lang="en-US" dirty="0" err="1"/>
              <a:t>Tiến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Sinh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Hồ Hồng Hà - 20520480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AAA24876-E106-DBD4-015F-892A3A5DE247}"/>
                  </a:ext>
                </a:extLst>
              </p14:cNvPr>
              <p14:cNvContentPartPr/>
              <p14:nvPr/>
            </p14:nvContentPartPr>
            <p14:xfrm>
              <a:off x="9673838" y="477327"/>
              <a:ext cx="2101320" cy="360"/>
            </p14:xfrm>
          </p:contentPart>
        </mc:Choice>
        <mc:Fallback xmlns=""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AAA24876-E106-DBD4-015F-892A3A5DE2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3838" y="297327"/>
                <a:ext cx="2280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537EBA55-2FC0-AB10-7854-A39FF8DD4318}"/>
                  </a:ext>
                </a:extLst>
              </p14:cNvPr>
              <p14:cNvContentPartPr/>
              <p14:nvPr/>
            </p14:nvContentPartPr>
            <p14:xfrm>
              <a:off x="7782038" y="2057007"/>
              <a:ext cx="360" cy="360"/>
            </p14:xfrm>
          </p:contentPart>
        </mc:Choice>
        <mc:Fallback xmlns=""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537EBA55-2FC0-AB10-7854-A39FF8DD43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2038" y="187700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F9A31B8B-1F5B-94C4-2E7C-83A95DE3FB6C}"/>
                  </a:ext>
                </a:extLst>
              </p14:cNvPr>
              <p14:cNvContentPartPr/>
              <p14:nvPr/>
            </p14:nvContentPartPr>
            <p14:xfrm>
              <a:off x="6784838" y="2462007"/>
              <a:ext cx="360" cy="360"/>
            </p14:xfrm>
          </p:contentPart>
        </mc:Choice>
        <mc:Fallback xmlns=""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F9A31B8B-1F5B-94C4-2E7C-83A95DE3FB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4838" y="228200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9F4B1DC8-C16F-B0B4-F4A0-BE9DD379F302}"/>
                  </a:ext>
                </a:extLst>
              </p14:cNvPr>
              <p14:cNvContentPartPr/>
              <p14:nvPr/>
            </p14:nvContentPartPr>
            <p14:xfrm>
              <a:off x="6784838" y="2462007"/>
              <a:ext cx="360" cy="360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9F4B1DC8-C16F-B0B4-F4A0-BE9DD379F3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4838" y="228200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CE1BE9C0-51CD-4EE2-2A9C-6ED0BFFEFC67}"/>
                  </a:ext>
                </a:extLst>
              </p14:cNvPr>
              <p14:cNvContentPartPr/>
              <p14:nvPr/>
            </p14:nvContentPartPr>
            <p14:xfrm>
              <a:off x="6784838" y="2462007"/>
              <a:ext cx="360" cy="360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CE1BE9C0-51CD-4EE2-2A9C-6ED0BFFEFC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4838" y="2282007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C36AA1C-E9A4-40AA-F8C5-7F6237149095}"/>
              </a:ext>
            </a:extLst>
          </p:cNvPr>
          <p:cNvSpPr/>
          <p:nvPr/>
        </p:nvSpPr>
        <p:spPr>
          <a:xfrm>
            <a:off x="9673838" y="41861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9B43-2E62-8C11-2C3A-E055893E6D9E}"/>
              </a:ext>
            </a:extLst>
          </p:cNvPr>
          <p:cNvSpPr txBox="1"/>
          <p:nvPr/>
        </p:nvSpPr>
        <p:spPr>
          <a:xfrm>
            <a:off x="1196501" y="2476579"/>
            <a:ext cx="9610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1030" marR="19050" algn="ctr">
              <a:spcBef>
                <a:spcPts val="59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0066FF"/>
                </a:solidFill>
                <a:effectLst/>
                <a:latin typeface="+mn-lt"/>
                <a:ea typeface="Times New Roman" panose="02020603050405020304" pitchFamily="18" charset="0"/>
              </a:rPr>
              <a:t>Image Compression use Singular Value Decomposition and </a:t>
            </a:r>
            <a:r>
              <a:rPr lang="en-US" sz="3600" b="1" dirty="0" err="1">
                <a:solidFill>
                  <a:srgbClr val="0066FF"/>
                </a:solidFill>
                <a:effectLst/>
                <a:latin typeface="+mn-lt"/>
                <a:ea typeface="Times New Roman" panose="02020603050405020304" pitchFamily="18" charset="0"/>
              </a:rPr>
              <a:t>Kmeans</a:t>
            </a:r>
            <a:r>
              <a:rPr lang="en-US" sz="3600" b="1" dirty="0">
                <a:solidFill>
                  <a:srgbClr val="0066FF"/>
                </a:solidFill>
                <a:effectLst/>
                <a:latin typeface="+mn-lt"/>
                <a:ea typeface="Times New Roman" panose="02020603050405020304" pitchFamily="18" charset="0"/>
              </a:rPr>
              <a:t> Clustering</a:t>
            </a:r>
          </a:p>
        </p:txBody>
      </p:sp>
    </p:spTree>
    <p:extLst>
      <p:ext uri="{BB962C8B-B14F-4D97-AF65-F5344CB8AC3E}">
        <p14:creationId xmlns:p14="http://schemas.microsoft.com/office/powerpoint/2010/main" val="3414380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1F12D-F82D-B4E7-5457-91EC2572A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Một ma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trận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bất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kỳ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đều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có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thể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phân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tích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thành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dạng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V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trực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giao</a:t>
                </a:r>
                <a:r>
                  <a:rPr lang="en-US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742950" lvl="1" indent="-285750" algn="just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Σ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trận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chéo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vuông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giảm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dần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chéo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âm</a:t>
                </a:r>
                <a:r>
                  <a:rPr lang="en-US" dirty="0">
                    <a:solidFill>
                      <a:srgbClr val="0066FF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7150" indent="0"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endParaRPr lang="en-US" dirty="0">
                  <a:solidFill>
                    <a:srgbClr val="0066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1F12D-F82D-B4E7-5457-91EC2572A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482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85525FD-A908-4865-83C6-74609631EE49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2C38-0F89-16EC-9121-DF6AB9F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+mn-lt"/>
                <a:ea typeface="Times New Roman" panose="02020603050405020304" pitchFamily="18" charset="0"/>
              </a:rPr>
              <a:t>Singular Value 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346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iagram, graphics&#10;&#10;Description automatically generated">
            <a:extLst>
              <a:ext uri="{FF2B5EF4-FFF2-40B4-BE49-F238E27FC236}">
                <a16:creationId xmlns:a16="http://schemas.microsoft.com/office/drawing/2014/main" id="{AD9F0755-95AB-0578-25B8-4FF3BBE4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81" y="1174446"/>
            <a:ext cx="6750437" cy="3772069"/>
          </a:xfrm>
        </p:spPr>
      </p:pic>
      <p:sp>
        <p:nvSpPr>
          <p:cNvPr id="3" name="Hình chữ nhật 3">
            <a:extLst>
              <a:ext uri="{FF2B5EF4-FFF2-40B4-BE49-F238E27FC236}">
                <a16:creationId xmlns:a16="http://schemas.microsoft.com/office/drawing/2014/main" id="{46D79AD4-E222-0118-64F4-0DF321001404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2C38-0F89-16EC-9121-DF6AB9F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+mn-lt"/>
                <a:ea typeface="Times New Roman" panose="02020603050405020304" pitchFamily="18" charset="0"/>
              </a:rPr>
              <a:t>Singular Value Decomposition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8744B-470D-810C-8B72-425E0832592C}"/>
              </a:ext>
            </a:extLst>
          </p:cNvPr>
          <p:cNvSpPr txBox="1"/>
          <p:nvPr/>
        </p:nvSpPr>
        <p:spPr>
          <a:xfrm>
            <a:off x="936286" y="5189707"/>
            <a:ext cx="9919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  <a:latin typeface="+mn-lt"/>
              </a:rPr>
              <a:t>Trong Python,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để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tính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SVD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của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một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ma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trận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sử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dụng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module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linalg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của</a:t>
            </a:r>
            <a:r>
              <a:rPr lang="en-US" sz="2800" dirty="0">
                <a:solidFill>
                  <a:srgbClr val="0066FF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66FF"/>
                </a:solidFill>
                <a:latin typeface="+mn-lt"/>
              </a:rPr>
              <a:t>numpy</a:t>
            </a:r>
            <a:endParaRPr lang="en-US" sz="2800" dirty="0">
              <a:solidFill>
                <a:srgbClr val="006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51267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2C38-0F89-16EC-9121-DF6AB9F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+mn-lt"/>
                <a:ea typeface="Times New Roman" panose="02020603050405020304" pitchFamily="18" charset="0"/>
              </a:rPr>
              <a:t>Trun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cated SVD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EC78174-6EEC-7E39-9D69-4112F7F13B5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6244" y="3301662"/>
                <a:ext cx="4106153" cy="9630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66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r>
                        <a:rPr lang="en-US" i="1" smtClean="0">
                          <a:solidFill>
                            <a:srgbClr val="0066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66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66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6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6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6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6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66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  <a:latin typeface="+mj-lt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EC78174-6EEC-7E39-9D69-4112F7F13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6244" y="3301662"/>
                <a:ext cx="4106153" cy="9630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Hình chữ nhật 3">
            <a:extLst>
              <a:ext uri="{FF2B5EF4-FFF2-40B4-BE49-F238E27FC236}">
                <a16:creationId xmlns:a16="http://schemas.microsoft.com/office/drawing/2014/main" id="{CADE6625-2B51-24C6-1495-622381982FEF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346F1-3F29-4146-1484-65744F64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28" y="1706441"/>
            <a:ext cx="528711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66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C78174-6EEC-7E39-9D69-4112F7F1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1: Load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input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Red, Green, Blue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SVD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4: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Truncated SVD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endParaRPr lang="en-US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5: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Gộp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Hình chữ nhật 3">
            <a:extLst>
              <a:ext uri="{FF2B5EF4-FFF2-40B4-BE49-F238E27FC236}">
                <a16:creationId xmlns:a16="http://schemas.microsoft.com/office/drawing/2014/main" id="{C64A25BA-63D5-0465-5628-5DF864B0C774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2C38-0F89-16EC-9121-DF6AB9F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+mn-lt"/>
                <a:ea typeface="Times New Roman" panose="02020603050405020304" pitchFamily="18" charset="0"/>
              </a:rPr>
              <a:t>Trun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cated SVD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trong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nén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795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EC78174-6EEC-7E39-9D69-4112F7F13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r>
                  <a:rPr lang="vi-VN"/>
                  <a:t>Để </a:t>
                </a:r>
                <a:r>
                  <a:rPr lang="vi-VN" dirty="0"/>
                  <a:t>lưu trữ ảnh sử dụng Truncated SVD chỉ cần lưu trữ các ma trận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:r>
                  <a:rPr lang="en-US" baseline="-250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en-US" cap="small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Σ</a:t>
                </a:r>
                <a:r>
                  <a:rPr lang="en-US" baseline="-250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(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baseline="-250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baseline="30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phần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tử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lưu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k×(m+1+n).</a:t>
                </a:r>
              </a:p>
              <a:p>
                <a:pPr marL="0" indent="0">
                  <a:buNone/>
                </a:pPr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Tỉ </a:t>
                </a:r>
                <a:r>
                  <a:rPr lang="en-US" dirty="0" err="1">
                    <a:solidFill>
                      <a:srgbClr val="FF0000"/>
                    </a:solidFill>
                  </a:rPr>
                  <a:t>lệ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nén</a:t>
                </a:r>
                <a:r>
                  <a:rPr lang="en-US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𝑚𝑛</m:t>
                        </m:r>
                      </m:num>
                      <m:den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+1+</m:t>
                        </m:r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i="1" ker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EC78174-6EEC-7E39-9D69-4112F7F13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Hình chữ nhật 3">
            <a:extLst>
              <a:ext uri="{FF2B5EF4-FFF2-40B4-BE49-F238E27FC236}">
                <a16:creationId xmlns:a16="http://schemas.microsoft.com/office/drawing/2014/main" id="{0C5BE743-7887-99F7-CA02-6B01DFC38BA0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2C38-0F89-16EC-9121-DF6AB9F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+mn-lt"/>
                <a:ea typeface="Times New Roman" panose="02020603050405020304" pitchFamily="18" charset="0"/>
              </a:rPr>
              <a:t>Trun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cated SVD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trong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nén</a:t>
            </a:r>
            <a:r>
              <a:rPr lang="en-US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imes New Roman" panose="02020603050405020304" pitchFamily="18" charset="0"/>
              </a:rPr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684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ình chữ nhật 3">
            <a:extLst>
              <a:ext uri="{FF2B5EF4-FFF2-40B4-BE49-F238E27FC236}">
                <a16:creationId xmlns:a16="http://schemas.microsoft.com/office/drawing/2014/main" id="{2116C380-7CCE-7F15-047B-4F29C1D51D6B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838D-589F-9268-538C-ABAC0A03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59217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16B6333-D0B0-15BE-9FA6-F2DC1B917A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"/>
          <a:stretch/>
        </p:blipFill>
        <p:spPr>
          <a:xfrm>
            <a:off x="869005" y="933855"/>
            <a:ext cx="4082374" cy="4846184"/>
          </a:xfrm>
        </p:spPr>
      </p:pic>
      <p:pic>
        <p:nvPicPr>
          <p:cNvPr id="8" name="Content Placeholder 7" descr="A screenshot of a monkey&#10;&#10;Description automatically generated with low confidence">
            <a:extLst>
              <a:ext uri="{FF2B5EF4-FFF2-40B4-BE49-F238E27FC236}">
                <a16:creationId xmlns:a16="http://schemas.microsoft.com/office/drawing/2014/main" id="{1AA8E43C-85EE-2CC9-96D6-DC46D7CE14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83" y="926707"/>
            <a:ext cx="4177569" cy="48533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37169-C8C7-B556-E0F0-91133CCC1776}"/>
              </a:ext>
            </a:extLst>
          </p:cNvPr>
          <p:cNvSpPr txBox="1"/>
          <p:nvPr/>
        </p:nvSpPr>
        <p:spPr>
          <a:xfrm>
            <a:off x="2285999" y="5780039"/>
            <a:ext cx="10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A5B22-54AD-372D-FA70-82C9609B7E64}"/>
              </a:ext>
            </a:extLst>
          </p:cNvPr>
          <p:cNvSpPr txBox="1"/>
          <p:nvPr/>
        </p:nvSpPr>
        <p:spPr>
          <a:xfrm>
            <a:off x="8771105" y="5742619"/>
            <a:ext cx="10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SVD</a:t>
            </a:r>
          </a:p>
        </p:txBody>
      </p:sp>
    </p:spTree>
    <p:extLst>
      <p:ext uri="{BB962C8B-B14F-4D97-AF65-F5344CB8AC3E}">
        <p14:creationId xmlns:p14="http://schemas.microsoft.com/office/powerpoint/2010/main" val="98053436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ình chữ nhật 3">
            <a:extLst>
              <a:ext uri="{FF2B5EF4-FFF2-40B4-BE49-F238E27FC236}">
                <a16:creationId xmlns:a16="http://schemas.microsoft.com/office/drawing/2014/main" id="{2116C380-7CCE-7F15-047B-4F29C1D51D6B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838D-589F-9268-538C-ABAC0A03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59217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37169-C8C7-B556-E0F0-91133CCC1776}"/>
              </a:ext>
            </a:extLst>
          </p:cNvPr>
          <p:cNvSpPr txBox="1"/>
          <p:nvPr/>
        </p:nvSpPr>
        <p:spPr>
          <a:xfrm>
            <a:off x="2315182" y="5717505"/>
            <a:ext cx="10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A5B22-54AD-372D-FA70-82C9609B7E64}"/>
              </a:ext>
            </a:extLst>
          </p:cNvPr>
          <p:cNvSpPr txBox="1"/>
          <p:nvPr/>
        </p:nvSpPr>
        <p:spPr>
          <a:xfrm>
            <a:off x="8771105" y="5716014"/>
            <a:ext cx="10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SVD</a:t>
            </a:r>
          </a:p>
        </p:txBody>
      </p:sp>
      <p:pic>
        <p:nvPicPr>
          <p:cNvPr id="7" name="Content Placeholder 6" descr="A collage of images of a city&#10;&#10;Description automatically generated with low confidence">
            <a:extLst>
              <a:ext uri="{FF2B5EF4-FFF2-40B4-BE49-F238E27FC236}">
                <a16:creationId xmlns:a16="http://schemas.microsoft.com/office/drawing/2014/main" id="{8020712A-BEDB-E321-8AA8-3F3B354F7D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065974"/>
            <a:ext cx="5381625" cy="4581946"/>
          </a:xfrm>
        </p:spPr>
      </p:pic>
      <p:pic>
        <p:nvPicPr>
          <p:cNvPr id="13" name="Content Placeholder 12" descr="A picture containing text, sky, cloud, tower&#10;&#10;Description automatically generated">
            <a:extLst>
              <a:ext uri="{FF2B5EF4-FFF2-40B4-BE49-F238E27FC236}">
                <a16:creationId xmlns:a16="http://schemas.microsoft.com/office/drawing/2014/main" id="{7F9747D9-C337-59E9-7BE1-E696FE7C5A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93" y="1051565"/>
            <a:ext cx="5381625" cy="4596355"/>
          </a:xfrm>
        </p:spPr>
      </p:pic>
    </p:spTree>
    <p:extLst>
      <p:ext uri="{BB962C8B-B14F-4D97-AF65-F5344CB8AC3E}">
        <p14:creationId xmlns:p14="http://schemas.microsoft.com/office/powerpoint/2010/main" val="17321775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ình chữ nhật 3">
            <a:extLst>
              <a:ext uri="{FF2B5EF4-FFF2-40B4-BE49-F238E27FC236}">
                <a16:creationId xmlns:a16="http://schemas.microsoft.com/office/drawing/2014/main" id="{2116C380-7CCE-7F15-047B-4F29C1D51D6B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838D-589F-9268-538C-ABAC0A03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32A8-6B4A-6D39-DFF1-8DD35D0E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9" y="1317803"/>
            <a:ext cx="6750996" cy="47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074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ình chữ nhật 3">
            <a:extLst>
              <a:ext uri="{FF2B5EF4-FFF2-40B4-BE49-F238E27FC236}">
                <a16:creationId xmlns:a16="http://schemas.microsoft.com/office/drawing/2014/main" id="{2116C380-7CCE-7F15-047B-4F29C1D51D6B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838D-589F-9268-538C-ABAC0A03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206B1-BF58-0BFA-8B5D-D984307F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8" y="1786265"/>
            <a:ext cx="7771681" cy="36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522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BB31-2A04-BB49-B13F-F22F6570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5B05-A522-0055-12A2-8ACD740B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Nội</a:t>
            </a:r>
            <a:r>
              <a:rPr lang="en-US" dirty="0">
                <a:solidFill>
                  <a:srgbClr val="FF0000"/>
                </a:solidFill>
              </a:rPr>
              <a:t> dung </a:t>
            </a:r>
            <a:r>
              <a:rPr lang="en-US" dirty="0" err="1">
                <a:solidFill>
                  <a:srgbClr val="FF0000"/>
                </a:solidFill>
              </a:rPr>
              <a:t>thực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4308C21-838D-6339-C5CB-096ACE7E061C}"/>
              </a:ext>
            </a:extLst>
          </p:cNvPr>
          <p:cNvSpPr/>
          <p:nvPr/>
        </p:nvSpPr>
        <p:spPr>
          <a:xfrm>
            <a:off x="9673838" y="41861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472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4308C21-838D-6339-C5CB-096ACE7E061C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82C861-D662-15F7-3C75-0367B872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AD17AC-D809-1128-9ED3-221F320A5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vi-VN" sz="2800" dirty="0"/>
              <a:t>Nén hình ảnh là một kiểu nén dữ liệu được áp dụng cho hình ảnh kỹ thuật số mà làm giảm chất lượng của hình ảnh đến mức </a:t>
            </a:r>
            <a:r>
              <a:rPr lang="en-US" sz="2800" dirty="0" err="1"/>
              <a:t>có</a:t>
            </a:r>
            <a:r>
              <a:rPr lang="vi-VN" sz="2800" dirty="0"/>
              <a:t> thể chấp nhận được.</a:t>
            </a:r>
            <a:r>
              <a:rPr lang="en-US" sz="2800" dirty="0"/>
              <a:t> 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Làm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giảm</a:t>
            </a:r>
            <a:r>
              <a:rPr lang="en-US" sz="2800" dirty="0">
                <a:solidFill>
                  <a:srgbClr val="FF0000"/>
                </a:solidFill>
              </a:rPr>
              <a:t> chi </a:t>
            </a:r>
            <a:r>
              <a:rPr lang="en-US" sz="2800" dirty="0" err="1">
                <a:solidFill>
                  <a:srgbClr val="FF0000"/>
                </a:solidFill>
              </a:rPr>
              <a:t>phí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lưu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trữ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truyền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tải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chúng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K-means clustering</a:t>
            </a:r>
          </a:p>
          <a:p>
            <a:pPr lvl="1"/>
            <a:r>
              <a:rPr lang="en-US" sz="2800" dirty="0">
                <a:solidFill>
                  <a:srgbClr val="0066FF"/>
                </a:solidFill>
                <a:effectLst/>
                <a:latin typeface="+mn-lt"/>
                <a:ea typeface="Times New Roman" panose="02020603050405020304" pitchFamily="18" charset="0"/>
              </a:rPr>
              <a:t>Singular Value Decomposition(SVD)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latin typeface="Fira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97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5846BE5-9D5B-6469-938F-21C68961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1E4F50-C950-1DF0-5F86-F6F23869926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600" y="3210129"/>
            <a:ext cx="10972800" cy="2915368"/>
          </a:xfrm>
        </p:spPr>
        <p:txBody>
          <a:bodyPr/>
          <a:lstStyle/>
          <a:p>
            <a:r>
              <a:rPr lang="vi-VN" dirty="0">
                <a:cs typeface="Arial"/>
              </a:rPr>
              <a:t>K-means clustering (phân cụm K-means) là thuật toán cơ bản</a:t>
            </a:r>
            <a:r>
              <a:rPr lang="en-US" dirty="0">
                <a:cs typeface="Arial"/>
              </a:rPr>
              <a:t> </a:t>
            </a:r>
            <a:r>
              <a:rPr lang="vi-VN" dirty="0">
                <a:cs typeface="Arial"/>
              </a:rPr>
              <a:t>trong Unsupervised learning. 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r>
              <a:rPr lang="en-US" dirty="0">
                <a:solidFill>
                  <a:srgbClr val="FF0000"/>
                </a:solidFill>
                <a:cs typeface="Arial"/>
              </a:rPr>
              <a:t>T</a:t>
            </a:r>
            <a:r>
              <a:rPr lang="vi-VN" dirty="0">
                <a:solidFill>
                  <a:srgbClr val="FF0000"/>
                </a:solidFill>
                <a:cs typeface="Arial"/>
              </a:rPr>
              <a:t>âm là điểm đại diện nhất cho một cụm và có giá trị bằng trung bình của toàn bộ các quan sát nằm trong cụm. 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r>
              <a:rPr lang="en-US" dirty="0">
                <a:cs typeface="Arial"/>
              </a:rPr>
              <a:t>D</a:t>
            </a:r>
            <a:r>
              <a:rPr lang="vi-VN" dirty="0">
                <a:cs typeface="Arial"/>
              </a:rPr>
              <a:t>ựa vào khoảng cách từ mỗi quan sát tới các tâm để xác định nhãn cho chúng.</a:t>
            </a:r>
          </a:p>
          <a:p>
            <a:endParaRPr lang="en-US" dirty="0"/>
          </a:p>
        </p:txBody>
      </p:sp>
      <p:pic>
        <p:nvPicPr>
          <p:cNvPr id="4102" name="Picture 6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8DD9D3F1-450D-E507-C99F-49572A6B8B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102" y="1417638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3">
            <a:extLst>
              <a:ext uri="{FF2B5EF4-FFF2-40B4-BE49-F238E27FC236}">
                <a16:creationId xmlns:a16="http://schemas.microsoft.com/office/drawing/2014/main" id="{2B72033E-5651-6885-86A6-75F7FA6F5548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697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2C4AD2-76DE-90B8-8583-9CB5AF42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174"/>
            <a:ext cx="10972800" cy="4851116"/>
          </a:xfrm>
        </p:spPr>
        <p:txBody>
          <a:bodyPr/>
          <a:lstStyle/>
          <a:p>
            <a:r>
              <a:rPr lang="vi-VN" dirty="0">
                <a:cs typeface="Arial"/>
              </a:rPr>
              <a:t>Cụ thể các bước của thuật toán k-Means được tóm tắt như sau:  </a:t>
            </a:r>
            <a:endParaRPr lang="en-US" dirty="0"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dirty="0">
                <a:solidFill>
                  <a:srgbClr val="FF0000"/>
                </a:solidFill>
                <a:cs typeface="Arial"/>
              </a:rPr>
              <a:t>Chọn K điểm bất kỳ làm các center ban đầu.</a:t>
            </a:r>
          </a:p>
          <a:p>
            <a:pPr marL="514350" indent="-514350">
              <a:buFont typeface="+mj-lt"/>
              <a:buAutoNum type="arabicPeriod"/>
            </a:pPr>
            <a:r>
              <a:rPr lang="vi-VN" dirty="0">
                <a:cs typeface="Arial"/>
              </a:rPr>
              <a:t>Phân mỗi điểm dữ liệu vào cluster có center gần nó nhất.</a:t>
            </a:r>
          </a:p>
          <a:p>
            <a:pPr marL="514350" indent="-514350">
              <a:buFont typeface="+mj-lt"/>
              <a:buAutoNum type="arabicPeriod"/>
            </a:pPr>
            <a:r>
              <a:rPr lang="vi-VN" dirty="0">
                <a:solidFill>
                  <a:srgbClr val="FF0000"/>
                </a:solidFill>
                <a:cs typeface="Arial"/>
              </a:rPr>
              <a:t>Cập nhật center cho từng cluster bằng cách lấy trung bình cộng của tất các các điểm dữ liệu đã được gán vào cluster đó sau bước 2.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cs typeface="Arial"/>
              </a:rPr>
              <a:t>Nếu</a:t>
            </a:r>
            <a:r>
              <a:rPr lang="en-US" dirty="0">
                <a:cs typeface="Arial"/>
              </a:rPr>
              <a:t> center </a:t>
            </a:r>
            <a:r>
              <a:rPr lang="en-US" dirty="0" err="1">
                <a:cs typeface="Arial"/>
              </a:rPr>
              <a:t>không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thay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đổi</a:t>
            </a:r>
            <a:r>
              <a:rPr lang="en-US" dirty="0">
                <a:cs typeface="Arial"/>
              </a:rPr>
              <a:t> so </a:t>
            </a:r>
            <a:r>
              <a:rPr lang="en-US" dirty="0" err="1">
                <a:cs typeface="Arial"/>
              </a:rPr>
              <a:t>với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trước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đó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thì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dừng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thuật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toán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Ngược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lại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thì</a:t>
            </a:r>
            <a:r>
              <a:rPr lang="en-US" dirty="0">
                <a:cs typeface="Arial"/>
              </a:rPr>
              <a:t> q</a:t>
            </a:r>
            <a:r>
              <a:rPr lang="vi-VN" dirty="0">
                <a:cs typeface="Arial"/>
              </a:rPr>
              <a:t>uay lại bước 2. </a:t>
            </a:r>
          </a:p>
          <a:p>
            <a:pPr marL="0" indent="0">
              <a:buNone/>
            </a:pPr>
            <a:endParaRPr lang="vi-VN" sz="1900" baseline="-25000" dirty="0">
              <a:cs typeface="Arial"/>
            </a:endParaRPr>
          </a:p>
          <a:p>
            <a:pPr marL="0" indent="0">
              <a:buNone/>
            </a:pPr>
            <a:endParaRPr lang="vi-VN" sz="1900" baseline="-25000" dirty="0">
              <a:cs typeface="Arial"/>
            </a:endParaRPr>
          </a:p>
          <a:p>
            <a:pPr marL="0" indent="0">
              <a:buNone/>
            </a:pPr>
            <a:endParaRPr lang="vi-VN" sz="1900" baseline="-25000" dirty="0">
              <a:cs typeface="Arial"/>
            </a:endParaRPr>
          </a:p>
          <a:p>
            <a:endParaRPr lang="vi-VN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C1AFD8-3CEB-A943-2716-465C60C8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sp>
        <p:nvSpPr>
          <p:cNvPr id="6" name="Hình chữ nhật 3">
            <a:extLst>
              <a:ext uri="{FF2B5EF4-FFF2-40B4-BE49-F238E27FC236}">
                <a16:creationId xmlns:a16="http://schemas.microsoft.com/office/drawing/2014/main" id="{F8F6BE2E-D9CA-40D7-5555-37A2E9F57DED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41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C1AFD8-3CEB-A943-2716-465C60C8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</a:t>
            </a:r>
          </a:p>
        </p:txBody>
      </p:sp>
      <p:pic>
        <p:nvPicPr>
          <p:cNvPr id="8" name="Content Placeholder 7" descr="A picture containing screenshot, diagram, colorfulness&#10;&#10;Description automatically generated">
            <a:extLst>
              <a:ext uri="{FF2B5EF4-FFF2-40B4-BE49-F238E27FC236}">
                <a16:creationId xmlns:a16="http://schemas.microsoft.com/office/drawing/2014/main" id="{2FA26382-9A15-D0DA-0245-CD1B1E31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91" y="1600200"/>
            <a:ext cx="6034617" cy="4525963"/>
          </a:xfrm>
        </p:spPr>
      </p:pic>
      <p:sp>
        <p:nvSpPr>
          <p:cNvPr id="2" name="Hình chữ nhật 3">
            <a:extLst>
              <a:ext uri="{FF2B5EF4-FFF2-40B4-BE49-F238E27FC236}">
                <a16:creationId xmlns:a16="http://schemas.microsoft.com/office/drawing/2014/main" id="{573F47D8-73D4-3D5C-3DC9-A2A1A3637C8D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548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FF9A-82CE-4006-0C37-658B86943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1: Load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input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phẳng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endParaRPr lang="en-US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K-means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4: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Centroid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endParaRPr lang="en-US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5: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qua K-means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A30FC2F-82FB-CFA7-F58F-E170202EB755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0709D-8060-5A85-F390-EDB3851B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085" y="194406"/>
            <a:ext cx="9789268" cy="1143000"/>
          </a:xfrm>
        </p:spPr>
        <p:txBody>
          <a:bodyPr/>
          <a:lstStyle/>
          <a:p>
            <a:r>
              <a:rPr lang="en-US" dirty="0"/>
              <a:t>K-mean Clustering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952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62CC12-51ED-3CAB-FFEA-70C2FFC4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500866"/>
            <a:ext cx="5384800" cy="3625298"/>
          </a:xfrm>
        </p:spPr>
        <p:txBody>
          <a:bodyPr/>
          <a:lstStyle/>
          <a:p>
            <a:r>
              <a:rPr lang="en-US" sz="2800" dirty="0" err="1"/>
              <a:t>Mỗi</a:t>
            </a:r>
            <a:r>
              <a:rPr lang="en-US" sz="2800" dirty="0"/>
              <a:t> pixel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chế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ba</a:t>
            </a:r>
            <a:r>
              <a:rPr lang="en-US" sz="2800" dirty="0"/>
              <a:t> </a:t>
            </a:r>
            <a:r>
              <a:rPr lang="en-US" sz="2800" dirty="0" err="1"/>
              <a:t>màu</a:t>
            </a:r>
            <a:r>
              <a:rPr lang="en-US" sz="2800" dirty="0"/>
              <a:t> RGB.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RGB </a:t>
            </a:r>
            <a:r>
              <a:rPr lang="en-US" sz="2800" dirty="0" err="1"/>
              <a:t>cần</a:t>
            </a:r>
            <a:r>
              <a:rPr lang="en-US" sz="2800" dirty="0"/>
              <a:t> 8 bit </a:t>
            </a:r>
            <a:r>
              <a:rPr lang="en-US" sz="2800" dirty="0" err="1"/>
              <a:t>và</a:t>
            </a:r>
            <a:r>
              <a:rPr lang="en-US" sz="2800" dirty="0"/>
              <a:t> 3*8 = 24 bit </a:t>
            </a:r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trữ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mỗi</a:t>
            </a:r>
            <a:r>
              <a:rPr lang="en-US" sz="2800" dirty="0"/>
              <a:t> pixel</a:t>
            </a:r>
          </a:p>
        </p:txBody>
      </p:sp>
      <p:pic>
        <p:nvPicPr>
          <p:cNvPr id="12" name="Picture 1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8BACA08A-4E46-F1FB-B759-3998391F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540" y="2325769"/>
            <a:ext cx="4379187" cy="2387282"/>
          </a:xfrm>
          <a:prstGeom prst="rect">
            <a:avLst/>
          </a:prstGeom>
        </p:spPr>
      </p:pic>
      <p:sp>
        <p:nvSpPr>
          <p:cNvPr id="2" name="Hình chữ nhật 3">
            <a:extLst>
              <a:ext uri="{FF2B5EF4-FFF2-40B4-BE49-F238E27FC236}">
                <a16:creationId xmlns:a16="http://schemas.microsoft.com/office/drawing/2014/main" id="{0CD48DBF-D56D-7F54-9C72-5A5F114FB9D2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3DD9CE-46F4-BD23-3982-EC52047E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05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A62CC12-51ED-3CAB-FFEA-70C2FFC44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0066FF"/>
                    </a:solidFill>
                  </a:rPr>
                  <a:t>Sau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khi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dùng</a:t>
                </a:r>
                <a:r>
                  <a:rPr lang="en-US" sz="2800" dirty="0">
                    <a:solidFill>
                      <a:srgbClr val="0066FF"/>
                    </a:solidFill>
                  </a:rPr>
                  <a:t> K-means Clustering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thì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chỉ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số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của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mỗi</a:t>
                </a:r>
                <a:r>
                  <a:rPr lang="en-US" sz="2800" dirty="0">
                    <a:solidFill>
                      <a:srgbClr val="0066FF"/>
                    </a:solidFill>
                  </a:rPr>
                  <a:t> pixel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cần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>
                    <a:solidFill>
                      <a:srgbClr val="0066FF"/>
                    </a:solidFill>
                  </a:rPr>
                  <a:t>bit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để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lưu</a:t>
                </a:r>
                <a:r>
                  <a:rPr lang="en-US" sz="2800" dirty="0">
                    <a:solidFill>
                      <a:srgbClr val="0066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66FF"/>
                    </a:solidFill>
                  </a:rPr>
                  <a:t>trữ</a:t>
                </a:r>
                <a:r>
                  <a:rPr lang="en-US" sz="2800" dirty="0">
                    <a:solidFill>
                      <a:srgbClr val="0066FF"/>
                    </a:solidFill>
                  </a:rPr>
                  <a:t>.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</a:rPr>
                  <a:t>Kích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thước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ảnh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trước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khi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nén</a:t>
                </a:r>
                <a:r>
                  <a:rPr lang="en-US" dirty="0">
                    <a:solidFill>
                      <a:srgbClr val="FF0000"/>
                    </a:solidFill>
                  </a:rPr>
                  <a:t>: 24*N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err="1"/>
                  <a:t>Kích</a:t>
                </a:r>
                <a:r>
                  <a:rPr lang="en-US" dirty="0"/>
                  <a:t> </a:t>
                </a:r>
                <a:r>
                  <a:rPr lang="en-US" dirty="0" err="1"/>
                  <a:t>thước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nén</a:t>
                </a:r>
                <a:r>
                  <a:rPr lang="en-US" dirty="0"/>
                  <a:t>: 24*K + N*</a:t>
                </a:r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 err="1">
                    <a:solidFill>
                      <a:srgbClr val="FF0000"/>
                    </a:solidFill>
                  </a:rPr>
                  <a:t>Với</a:t>
                </a:r>
                <a:r>
                  <a:rPr lang="en-US" dirty="0">
                    <a:solidFill>
                      <a:srgbClr val="FF0000"/>
                    </a:solidFill>
                  </a:rPr>
                  <a:t> k </a:t>
                </a:r>
                <a:r>
                  <a:rPr lang="en-US" dirty="0" err="1">
                    <a:solidFill>
                      <a:srgbClr val="FF0000"/>
                    </a:solidFill>
                  </a:rPr>
                  <a:t>là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nhóm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cụm</a:t>
                </a:r>
                <a:r>
                  <a:rPr lang="en-US" dirty="0">
                    <a:solidFill>
                      <a:srgbClr val="FF0000"/>
                    </a:solidFill>
                  </a:rPr>
                  <a:t> K-means, N </a:t>
                </a:r>
                <a:r>
                  <a:rPr lang="en-US" dirty="0" err="1">
                    <a:solidFill>
                      <a:srgbClr val="FF0000"/>
                    </a:solidFill>
                  </a:rPr>
                  <a:t>là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dirty="0">
                    <a:solidFill>
                      <a:srgbClr val="FF0000"/>
                    </a:solidFill>
                  </a:rPr>
                  <a:t> pixel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A62CC12-51ED-3CAB-FFEA-70C2FFC44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Hình chữ nhật 3">
            <a:extLst>
              <a:ext uri="{FF2B5EF4-FFF2-40B4-BE49-F238E27FC236}">
                <a16:creationId xmlns:a16="http://schemas.microsoft.com/office/drawing/2014/main" id="{F6749AF0-FA6A-30C7-D0AE-CE93DBB24600}"/>
              </a:ext>
            </a:extLst>
          </p:cNvPr>
          <p:cNvSpPr/>
          <p:nvPr/>
        </p:nvSpPr>
        <p:spPr>
          <a:xfrm>
            <a:off x="9518196" y="92075"/>
            <a:ext cx="2518162" cy="982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3DD9CE-46F4-BD23-3982-EC52047E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 Clustering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57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dd761a-17fa-430a-b3a7-60aede42e57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13" ma:contentTypeDescription="Tạo tài liệu mới." ma:contentTypeScope="" ma:versionID="a841c35a5792817ab3c82d0cbd4e0189">
  <xsd:schema xmlns:xsd="http://www.w3.org/2001/XMLSchema" xmlns:xs="http://www.w3.org/2001/XMLSchema" xmlns:p="http://schemas.microsoft.com/office/2006/metadata/properties" xmlns:ns3="b3dd761a-17fa-430a-b3a7-60aede42e57b" xmlns:ns4="191f001b-63df-4d49-aa15-0ce731e78454" targetNamespace="http://schemas.microsoft.com/office/2006/metadata/properties" ma:root="true" ma:fieldsID="8bf10cbfe5cd4076e13d70a875fd35eb" ns3:_="" ns4:_="">
    <xsd:import namespace="b3dd761a-17fa-430a-b3a7-60aede42e57b"/>
    <xsd:import namespace="191f001b-63df-4d49-aa15-0ce731e78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Details" minOccurs="0"/>
                <xsd:element ref="ns4:SharedWithUser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f001b-63df-4d49-aa15-0ce731e78454" elementFormDefault="qualified">
    <xsd:import namespace="http://schemas.microsoft.com/office/2006/documentManagement/types"/>
    <xsd:import namespace="http://schemas.microsoft.com/office/infopath/2007/PartnerControls"/>
    <xsd:element name="SharedWithDetails" ma:index="17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9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859731-FDAE-4F6B-870E-05FD9924CF11}">
  <ds:schemaRefs>
    <ds:schemaRef ds:uri="b3dd761a-17fa-430a-b3a7-60aede42e57b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91f001b-63df-4d49-aa15-0ce731e78454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C91EC0F-837A-4807-9A06-BD35FD47DB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8F9DA2-A4F1-47DA-8844-38BA7CC7B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dd761a-17fa-430a-b3a7-60aede42e57b"/>
    <ds:schemaRef ds:uri="191f001b-63df-4d49-aa15-0ce731e784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630</Words>
  <Application>Microsoft Office PowerPoint</Application>
  <PresentationFormat>Widescreen</PresentationFormat>
  <Paragraphs>73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Cambria Math</vt:lpstr>
      <vt:lpstr>Consolas</vt:lpstr>
      <vt:lpstr>Courier New</vt:lpstr>
      <vt:lpstr>Fira Sans Condensed</vt:lpstr>
      <vt:lpstr>Symbol</vt:lpstr>
      <vt:lpstr>Wingdings</vt:lpstr>
      <vt:lpstr>Default Design</vt:lpstr>
      <vt:lpstr>BÁO CÁO ĐỒ ÁN CUỐI KỲ</vt:lpstr>
      <vt:lpstr>Nội Dung</vt:lpstr>
      <vt:lpstr>Giới thiệu đề tài</vt:lpstr>
      <vt:lpstr>K-mean Clustering</vt:lpstr>
      <vt:lpstr>K-mean Clustering</vt:lpstr>
      <vt:lpstr>K-mean Clustering</vt:lpstr>
      <vt:lpstr>K-mean Clustering trong nén ảnh</vt:lpstr>
      <vt:lpstr>K-mean Clustering trong nén ảnh</vt:lpstr>
      <vt:lpstr>K-mean Clustering trong nén ảnh</vt:lpstr>
      <vt:lpstr>Singular Value Decomposition</vt:lpstr>
      <vt:lpstr>Singular Value Decomposition</vt:lpstr>
      <vt:lpstr>Truncated SVD</vt:lpstr>
      <vt:lpstr>Truncated SVD trong nén ảnh</vt:lpstr>
      <vt:lpstr>Truncated SVD trong nén ảnh</vt:lpstr>
      <vt:lpstr>Kết quả thực nghiệm</vt:lpstr>
      <vt:lpstr>Kết quả thực nghiệm</vt:lpstr>
      <vt:lpstr>Kết quả thực nghiệm</vt:lpstr>
      <vt:lpstr>Kết quả thực nghiệm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 cc</dc:title>
  <dc:creator>Hong</dc:creator>
  <cp:lastModifiedBy>Hồ Hồng Hà</cp:lastModifiedBy>
  <cp:revision>107</cp:revision>
  <cp:lastPrinted>2013-08-30T01:32:34Z</cp:lastPrinted>
  <dcterms:created xsi:type="dcterms:W3CDTF">2008-06-14T04:13:27Z</dcterms:created>
  <dcterms:modified xsi:type="dcterms:W3CDTF">2023-07-08T08:14:09Z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